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73" r:id="rId3"/>
    <p:sldId id="259" r:id="rId4"/>
    <p:sldId id="260" r:id="rId5"/>
    <p:sldId id="261" r:id="rId6"/>
    <p:sldId id="262" r:id="rId7"/>
    <p:sldId id="274" r:id="rId8"/>
    <p:sldId id="275" r:id="rId9"/>
    <p:sldId id="276" r:id="rId10"/>
    <p:sldId id="277" r:id="rId11"/>
    <p:sldId id="278" r:id="rId12"/>
    <p:sldId id="279" r:id="rId13"/>
    <p:sldId id="284" r:id="rId14"/>
    <p:sldId id="271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png"/><Relationship Id="rId4" Type="http://schemas.openxmlformats.org/officeDocument/2006/relationships/image" Target="../media/image2.wmf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2214554"/>
            <a:ext cx="6072230" cy="18573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еравенств с одной переменной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329642" cy="5402406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логического мышления формируя умения и навыки решения систем и совокупностей неравенств,  выполняя равносильные переходы;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умения кратко отвечать на вопрос и ставить его;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учебно-коммуникативных умений при работе в группе (слушать, аргументировать,   доходчиво объяснять);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умений работать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во времени;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навыков самостоятельной деятельности и самоконтроля.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683568" y="4714884"/>
            <a:ext cx="8031836" cy="12858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два неравенства являются равносильными на множестве Х, если множества решений этих неравенств совпадают.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83568" y="1643050"/>
            <a:ext cx="8031836" cy="30432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Два неравенства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)&lt;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называются равносильными на множестве Х, если а) выполнены два условия: каждое решение первого неравенства, принадлежащее множеству Х, является решением второго, и наоборот, каждое решение второго неравенства, принадлежащее множеству Х, является решением первого;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б) или оба неравенства не имеют решений.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31836" cy="151128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Поэтому вместо того чтобы решать 	данное неравенство, можно решать 	любое другое, равносильное данному.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71736" y="3643314"/>
            <a:ext cx="5929386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3568" y="2000240"/>
            <a:ext cx="8074670" cy="30718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Замену одного неравенства другим, равносильным данному на Х, называют равносильным переходом на Х.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Равносильный переход обозначат двойной стрелкой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Например: 	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²&lt;1     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|х|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&lt;1.       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	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6" name="Object 2"/>
          <p:cNvGraphicFramePr>
            <a:graphicFrameLocks/>
          </p:cNvGraphicFramePr>
          <p:nvPr/>
        </p:nvGraphicFramePr>
        <p:xfrm>
          <a:off x="4357686" y="3357562"/>
          <a:ext cx="7905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Формула" r:id="rId3" imgW="266400" imgH="152280" progId="Equation.3">
                  <p:embed/>
                </p:oleObj>
              </mc:Choice>
              <mc:Fallback>
                <p:oleObj name="Формула" r:id="rId3" imgW="266400" imgH="152280" progId="Equation.3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3357562"/>
                        <a:ext cx="79057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7"/>
          <p:cNvGraphicFramePr>
            <a:graphicFrameLocks/>
          </p:cNvGraphicFramePr>
          <p:nvPr/>
        </p:nvGraphicFramePr>
        <p:xfrm>
          <a:off x="5357818" y="4143380"/>
          <a:ext cx="3460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Формула" r:id="rId5" imgW="215640" imgH="152280" progId="Equation.3">
                  <p:embed/>
                </p:oleObj>
              </mc:Choice>
              <mc:Fallback>
                <p:oleObj name="Формула" r:id="rId5" imgW="215640" imgH="152280" progId="Equation.3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143380"/>
                        <a:ext cx="346075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714884"/>
            <a:ext cx="3952875" cy="419100"/>
          </a:xfrm>
          <a:prstGeom prst="rect">
            <a:avLst/>
          </a:prstGeom>
          <a:noFill/>
        </p:spPr>
      </p:pic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143512"/>
            <a:ext cx="6048375" cy="409575"/>
          </a:xfrm>
          <a:prstGeom prst="rect">
            <a:avLst/>
          </a:prstGeom>
          <a:noFill/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572140"/>
            <a:ext cx="6210300" cy="409575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6000768"/>
            <a:ext cx="7010400" cy="409575"/>
          </a:xfrm>
          <a:prstGeom prst="rect">
            <a:avLst/>
          </a:prstGeom>
          <a:noFill/>
        </p:spPr>
      </p:pic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6448425"/>
            <a:ext cx="5772150" cy="40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4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357554" y="1500174"/>
            <a:ext cx="535785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Важно понимать, что для доказательства неравносильности  двух неравенств нет необходимости решать каждое из неравенств, а затем убеждаться в том, что  множества их решений не совпадают – достаточно указать одно решение одного из неравенств, которое не является решением другого неравенства.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8501090" y="1600200"/>
            <a:ext cx="71438" cy="4572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2357430"/>
            <a:ext cx="269568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-142908" y="285728"/>
            <a:ext cx="9286908" cy="9286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Пусть функции </a:t>
            </a:r>
            <a:r>
              <a:rPr lang="en-US" dirty="0" smtClean="0"/>
              <a:t>f(x), g(x), h(x)</a:t>
            </a:r>
            <a:r>
              <a:rPr lang="ru-RU" dirty="0" smtClean="0"/>
              <a:t> определены на множестве Х. Тогда справедливы следующие равносильные переходы: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1928794" y="1714488"/>
            <a:ext cx="678661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643305" y="5050450"/>
            <a:ext cx="1646409" cy="152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500174"/>
            <a:ext cx="5929354" cy="51292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1" y="2214554"/>
            <a:ext cx="7834367" cy="500066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000372"/>
            <a:ext cx="8501122" cy="500066"/>
          </a:xfrm>
          <a:prstGeom prst="rect">
            <a:avLst/>
          </a:prstGeom>
          <a:noFill/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786190"/>
            <a:ext cx="7889930" cy="500066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500570"/>
            <a:ext cx="8143932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и совокупности неравенств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928670"/>
            <a:ext cx="8258204" cy="5243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Определение.</a:t>
            </a:r>
          </a:p>
          <a:p>
            <a:pPr>
              <a:buNone/>
            </a:pPr>
            <a:r>
              <a:rPr lang="ru-RU" dirty="0" smtClean="0"/>
              <a:t>	Несколько неравенств с одной переменной образуют систему неравенств, если ставится задача найти все такие значения переменной, каждое из которых является частным решением заданных неравенств.</a:t>
            </a:r>
          </a:p>
          <a:p>
            <a:pPr>
              <a:buNone/>
            </a:pPr>
            <a:r>
              <a:rPr lang="ru-RU" dirty="0" smtClean="0"/>
              <a:t>	Частное решение системы неравенств – значение переменной, при котором каждое из неравенств системы обращается в верное числовое неравенство. </a:t>
            </a:r>
          </a:p>
          <a:p>
            <a:pPr>
              <a:buNone/>
            </a:pPr>
            <a:r>
              <a:rPr lang="ru-RU" dirty="0" smtClean="0"/>
              <a:t>	Множество всех частных решений системы неравенств представляют собой общее решение системы неравенств.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400288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357554" y="642918"/>
            <a:ext cx="5286412" cy="552928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Решить систему неравенств – значит найти все её частные решения.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Решение системы неравенств представляет собой пересечение решений неравенств, образующих систему.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Неравенства, образующие систему, объединяются фигурной скобкой.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29267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Например: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899592" y="1000108"/>
            <a:ext cx="7887250" cy="51720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Решим систему неравенств: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Ответ:	 </a:t>
            </a: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643050"/>
            <a:ext cx="1514475" cy="647700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643050"/>
            <a:ext cx="2000250" cy="647700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1643050"/>
            <a:ext cx="847725" cy="647700"/>
          </a:xfrm>
          <a:prstGeom prst="rect">
            <a:avLst/>
          </a:prstGeom>
          <a:noFill/>
        </p:spPr>
      </p:pic>
      <p:cxnSp>
        <p:nvCxnSpPr>
          <p:cNvPr id="15" name="Прямая со стрелкой 14"/>
          <p:cNvCxnSpPr/>
          <p:nvPr/>
        </p:nvCxnSpPr>
        <p:spPr>
          <a:xfrm>
            <a:off x="2643174" y="2928934"/>
            <a:ext cx="578647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3500430" y="2857496"/>
            <a:ext cx="214314" cy="1428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071810"/>
            <a:ext cx="152400" cy="38100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643306" y="2786058"/>
            <a:ext cx="4572032" cy="142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286380" y="2857496"/>
            <a:ext cx="142876" cy="14287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071810"/>
            <a:ext cx="142876" cy="38100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5429256" y="2928934"/>
            <a:ext cx="2786082" cy="1428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072074"/>
            <a:ext cx="760815" cy="428628"/>
          </a:xfrm>
          <a:prstGeom prst="rect">
            <a:avLst/>
          </a:prstGeom>
          <a:noFill/>
        </p:spPr>
      </p:pic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857628"/>
            <a:ext cx="4124111" cy="552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16" grpId="0" animBg="1"/>
      <p:bldP spid="19" grpId="0" animBg="1"/>
      <p:bldP spid="20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928670"/>
            <a:ext cx="8258204" cy="5243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Определение.</a:t>
            </a:r>
          </a:p>
          <a:p>
            <a:pPr>
              <a:buNone/>
            </a:pPr>
            <a:r>
              <a:rPr lang="ru-RU" dirty="0" smtClean="0"/>
              <a:t>	Несколько неравенств с одной переменной образуют совокупность неравенств, если ставится задача найти все такие значения переменной, каждое из которых является хотя бы одного из заданных неравенств.</a:t>
            </a:r>
          </a:p>
          <a:p>
            <a:pPr>
              <a:buNone/>
            </a:pPr>
            <a:r>
              <a:rPr lang="ru-RU" dirty="0" smtClean="0"/>
              <a:t>	Каждое такое значение переменной называют частным решением совокупности неравенств.</a:t>
            </a:r>
          </a:p>
          <a:p>
            <a:pPr>
              <a:buNone/>
            </a:pPr>
            <a:r>
              <a:rPr lang="ru-RU" dirty="0" smtClean="0"/>
              <a:t>	Множество всех частных решений совокупности неравенств представляет собой решение совокупности неравенств.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257412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428992" y="428604"/>
            <a:ext cx="5286412" cy="574359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 совокупности неравенств представляет собой объединение решений неравенств, образующих совокупность.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Неравенства, образующие совокупность, объединяются квадратной скобкой.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29267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Например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3568" y="928670"/>
            <a:ext cx="7244280" cy="52435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Решим совокупность неравенств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Ответ:</a:t>
            </a:r>
            <a:endParaRPr lang="ru-RU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571612"/>
            <a:ext cx="2171700" cy="781050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500174"/>
            <a:ext cx="1638300" cy="781050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1500174"/>
            <a:ext cx="914400" cy="78105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2643174" y="2928934"/>
            <a:ext cx="578647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3500430" y="2786058"/>
            <a:ext cx="214314" cy="21431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000372"/>
            <a:ext cx="152400" cy="381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643306" y="2786058"/>
            <a:ext cx="4572032" cy="142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857884" y="2786058"/>
            <a:ext cx="214314" cy="2143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071810"/>
            <a:ext cx="142876" cy="3810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5929322" y="2928934"/>
            <a:ext cx="2286016" cy="1428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857628"/>
            <a:ext cx="3756310" cy="500066"/>
          </a:xfrm>
          <a:prstGeom prst="rect">
            <a:avLst/>
          </a:prstGeom>
          <a:noFill/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5000636"/>
            <a:ext cx="809625" cy="40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5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Задание группам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57422" y="1600200"/>
            <a:ext cx="6357982" cy="418625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8000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8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187624" y="1571612"/>
            <a:ext cx="6956276" cy="46005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57.4а; </a:t>
            </a:r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57.5а; </a:t>
            </a:r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57.8а.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Домашнее задание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№№ </a:t>
            </a:r>
          </a:p>
          <a:p>
            <a:pPr algn="ctr">
              <a:buNone/>
            </a:pPr>
            <a:r>
              <a:rPr lang="ru-RU" sz="4800" dirty="0" smtClean="0"/>
              <a:t>57.4б, </a:t>
            </a:r>
          </a:p>
          <a:p>
            <a:pPr algn="ctr">
              <a:buNone/>
            </a:pPr>
            <a:r>
              <a:rPr lang="ru-RU" sz="4800" dirty="0" smtClean="0"/>
              <a:t>57.5б, </a:t>
            </a:r>
          </a:p>
          <a:p>
            <a:pPr algn="ctr">
              <a:buNone/>
            </a:pPr>
            <a:r>
              <a:rPr lang="ru-RU" sz="4800" dirty="0" smtClean="0"/>
              <a:t>57.8б.</a:t>
            </a:r>
            <a:endParaRPr lang="ru-RU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Самостоятельная работа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1 вариант</a:t>
            </a:r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200" dirty="0" smtClean="0"/>
              <a:t>№№</a:t>
            </a:r>
          </a:p>
          <a:p>
            <a:pPr algn="ctr">
              <a:buNone/>
            </a:pPr>
            <a:r>
              <a:rPr lang="ru-RU" sz="3200" dirty="0" smtClean="0"/>
              <a:t>57.6а,</a:t>
            </a:r>
          </a:p>
          <a:p>
            <a:pPr algn="ctr">
              <a:buNone/>
            </a:pPr>
            <a:r>
              <a:rPr lang="ru-RU" sz="3200" dirty="0" smtClean="0"/>
              <a:t>57.7а, </a:t>
            </a:r>
          </a:p>
          <a:p>
            <a:pPr algn="ctr">
              <a:buNone/>
            </a:pPr>
            <a:r>
              <a:rPr lang="ru-RU" sz="3200" dirty="0" smtClean="0"/>
              <a:t>57.9а.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2 вариант</a:t>
            </a:r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200" dirty="0" smtClean="0"/>
              <a:t>№№</a:t>
            </a:r>
          </a:p>
          <a:p>
            <a:pPr algn="ctr">
              <a:buNone/>
            </a:pPr>
            <a:r>
              <a:rPr lang="ru-RU" sz="3200" dirty="0" smtClean="0"/>
              <a:t>57.6б, </a:t>
            </a:r>
          </a:p>
          <a:p>
            <a:pPr algn="ctr">
              <a:buNone/>
            </a:pPr>
            <a:r>
              <a:rPr lang="ru-RU" sz="3200" dirty="0" smtClean="0"/>
              <a:t>57.7б, </a:t>
            </a:r>
          </a:p>
          <a:p>
            <a:pPr algn="ctr">
              <a:buNone/>
            </a:pPr>
            <a:r>
              <a:rPr lang="ru-RU" sz="3200" dirty="0" smtClean="0"/>
              <a:t>57.9б.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А.Г.Мордкович «Алгебра и начала анализа», часть 1,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Мемозина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Москва, 2012.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А.Г.Мордкович «Алгебра и начала анализа», часть 2,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Мемозина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Москва, 2012.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163</Words>
  <Application>Microsoft Office PowerPoint</Application>
  <PresentationFormat>Экран (4:3)</PresentationFormat>
  <Paragraphs>98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Century Schoolbook</vt:lpstr>
      <vt:lpstr>Times New Roman</vt:lpstr>
      <vt:lpstr>Wingdings</vt:lpstr>
      <vt:lpstr>Wingdings 2</vt:lpstr>
      <vt:lpstr>Эркер</vt:lpstr>
      <vt:lpstr>Формула</vt:lpstr>
      <vt:lpstr> Решение неравенств с одной переменной </vt:lpstr>
      <vt:lpstr>Цели:</vt:lpstr>
      <vt:lpstr>Определение</vt:lpstr>
      <vt:lpstr> Поэтому вместо того чтобы решать  данное неравенство, можно решать  любое другое, равносильное данному.</vt:lpstr>
      <vt:lpstr>Презентация PowerPoint</vt:lpstr>
      <vt:lpstr>Презентация PowerPoint</vt:lpstr>
      <vt:lpstr>Системы и совокупности неравенств</vt:lpstr>
      <vt:lpstr>Презентация PowerPoint</vt:lpstr>
      <vt:lpstr>Например:</vt:lpstr>
      <vt:lpstr>Презентация PowerPoint</vt:lpstr>
      <vt:lpstr>Презентация PowerPoint</vt:lpstr>
      <vt:lpstr>Например</vt:lpstr>
      <vt:lpstr>Задание группам </vt:lpstr>
      <vt:lpstr>Домашнее задание</vt:lpstr>
      <vt:lpstr>Самостоятельная работа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Иррациональные неравенства</dc:title>
  <dc:creator>User</dc:creator>
  <cp:lastModifiedBy>User</cp:lastModifiedBy>
  <cp:revision>113</cp:revision>
  <dcterms:modified xsi:type="dcterms:W3CDTF">2016-09-29T13:26:08Z</dcterms:modified>
</cp:coreProperties>
</file>